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59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65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82C8-2248-42C8-A9B4-5BB318B5CDF4}" type="datetimeFigureOut">
              <a:rPr lang="es-ES" smtClean="0"/>
              <a:t>13/04/2019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EA69-B10D-41FA-965F-2DB7B2F96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964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82C8-2248-42C8-A9B4-5BB318B5CDF4}" type="datetimeFigureOut">
              <a:rPr lang="es-ES" smtClean="0"/>
              <a:t>13/04/2019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EA69-B10D-41FA-965F-2DB7B2F96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39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82C8-2248-42C8-A9B4-5BB318B5CDF4}" type="datetimeFigureOut">
              <a:rPr lang="es-ES" smtClean="0"/>
              <a:t>13/04/2019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EA69-B10D-41FA-965F-2DB7B2F96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00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82C8-2248-42C8-A9B4-5BB318B5CDF4}" type="datetimeFigureOut">
              <a:rPr lang="es-ES" smtClean="0"/>
              <a:t>13/04/2019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EA69-B10D-41FA-965F-2DB7B2F96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25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82C8-2248-42C8-A9B4-5BB318B5CDF4}" type="datetimeFigureOut">
              <a:rPr lang="es-ES" smtClean="0"/>
              <a:t>13/04/2019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EA69-B10D-41FA-965F-2DB7B2F96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73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82C8-2248-42C8-A9B4-5BB318B5CDF4}" type="datetimeFigureOut">
              <a:rPr lang="es-ES" smtClean="0"/>
              <a:t>13/04/2019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EA69-B10D-41FA-965F-2DB7B2F96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85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82C8-2248-42C8-A9B4-5BB318B5CDF4}" type="datetimeFigureOut">
              <a:rPr lang="es-ES" smtClean="0"/>
              <a:t>13/04/2019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EA69-B10D-41FA-965F-2DB7B2F96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23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82C8-2248-42C8-A9B4-5BB318B5CDF4}" type="datetimeFigureOut">
              <a:rPr lang="es-ES" smtClean="0"/>
              <a:t>13/04/2019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EA69-B10D-41FA-965F-2DB7B2F96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368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82C8-2248-42C8-A9B4-5BB318B5CDF4}" type="datetimeFigureOut">
              <a:rPr lang="es-ES" smtClean="0"/>
              <a:t>13/04/2019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EA69-B10D-41FA-965F-2DB7B2F96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86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82C8-2248-42C8-A9B4-5BB318B5CDF4}" type="datetimeFigureOut">
              <a:rPr lang="es-ES" smtClean="0"/>
              <a:t>13/04/2019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EA69-B10D-41FA-965F-2DB7B2F96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994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82C8-2248-42C8-A9B4-5BB318B5CDF4}" type="datetimeFigureOut">
              <a:rPr lang="es-ES" smtClean="0"/>
              <a:t>13/04/2019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EA69-B10D-41FA-965F-2DB7B2F96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04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82C8-2248-42C8-A9B4-5BB318B5CDF4}" type="datetimeFigureOut">
              <a:rPr lang="es-ES" smtClean="0"/>
              <a:t>13/04/2019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EEA69-B10D-41FA-965F-2DB7B2F96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23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%C3%93rgano_(biolog%C3%ADa)" TargetMode="External"/><Relationship Id="rId2" Type="http://schemas.openxmlformats.org/officeDocument/2006/relationships/hyperlink" Target="https://es.wikipedia.org/wiki/Gl%C3%A1ndulas_de_secreci%C3%B3n_inter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Sistema_nervioso" TargetMode="External"/><Relationship Id="rId5" Type="http://schemas.openxmlformats.org/officeDocument/2006/relationships/hyperlink" Target="https://es.wikipedia.org/wiki/Hormona" TargetMode="External"/><Relationship Id="rId4" Type="http://schemas.openxmlformats.org/officeDocument/2006/relationships/hyperlink" Target="https://es.wikipedia.org/wiki/Tejido_(biolog%C3%ADa)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s.wikipedia.org/wiki/Comunicaci%C3%B3n_celula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Sistema endocrino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Fisiología y anatomía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393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Glándulas</a:t>
            </a:r>
            <a:r>
              <a:rPr lang="en-US" dirty="0" smtClean="0"/>
              <a:t> </a:t>
            </a:r>
            <a:r>
              <a:rPr lang="en-US" dirty="0" err="1" smtClean="0"/>
              <a:t>endocrinas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30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8634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39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Tiroides</a:t>
            </a:r>
            <a:r>
              <a:rPr lang="en-US" dirty="0" smtClean="0"/>
              <a:t> y </a:t>
            </a:r>
            <a:r>
              <a:rPr lang="en-US" dirty="0" err="1" smtClean="0"/>
              <a:t>paratiroides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17576"/>
            <a:ext cx="4425280" cy="442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68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Póncreas</a:t>
            </a:r>
            <a:r>
              <a:rPr lang="en-U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459625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299" y="1628800"/>
            <a:ext cx="357332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93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Gándulas</a:t>
            </a:r>
            <a:r>
              <a:rPr lang="en-US" dirty="0" smtClean="0"/>
              <a:t> </a:t>
            </a:r>
            <a:r>
              <a:rPr lang="en-US" dirty="0" err="1" smtClean="0"/>
              <a:t>suprarenales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12" y="1628800"/>
            <a:ext cx="6098768" cy="454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21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Aplicación</a:t>
            </a:r>
            <a:r>
              <a:rPr lang="en-U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Comparta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opinieones</a:t>
            </a:r>
            <a:r>
              <a:rPr lang="en-US" dirty="0" smtClean="0"/>
              <a:t>: </a:t>
            </a:r>
            <a:r>
              <a:rPr lang="en-US" dirty="0" err="1"/>
              <a:t>P</a:t>
            </a:r>
            <a:r>
              <a:rPr lang="en-US" dirty="0" err="1" smtClean="0"/>
              <a:t>ágina</a:t>
            </a:r>
            <a:r>
              <a:rPr lang="en-US" dirty="0" smtClean="0"/>
              <a:t> 32 LT</a:t>
            </a:r>
          </a:p>
          <a:p>
            <a:pPr marL="0" indent="0">
              <a:buNone/>
            </a:pPr>
            <a:r>
              <a:rPr lang="en-US" dirty="0" err="1" smtClean="0"/>
              <a:t>Indague</a:t>
            </a:r>
            <a:r>
              <a:rPr lang="en-US" dirty="0" smtClean="0"/>
              <a:t>. </a:t>
            </a:r>
            <a:r>
              <a:rPr lang="en-US" dirty="0" err="1" smtClean="0"/>
              <a:t>Página</a:t>
            </a:r>
            <a:r>
              <a:rPr lang="en-US" dirty="0" smtClean="0"/>
              <a:t> 34 LT</a:t>
            </a:r>
          </a:p>
          <a:p>
            <a:pPr marL="0" indent="0">
              <a:buNone/>
            </a:pPr>
            <a:r>
              <a:rPr lang="en-US" dirty="0" err="1" smtClean="0"/>
              <a:t>Argumente</a:t>
            </a:r>
            <a:r>
              <a:rPr lang="en-US" dirty="0" smtClean="0"/>
              <a:t>. </a:t>
            </a:r>
            <a:r>
              <a:rPr lang="en-US" dirty="0" err="1" smtClean="0"/>
              <a:t>Página</a:t>
            </a:r>
            <a:r>
              <a:rPr lang="en-US" dirty="0" smtClean="0"/>
              <a:t> 35 LT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03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Sistema endocrino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El </a:t>
            </a:r>
            <a:r>
              <a:rPr lang="es-ES" b="1" dirty="0"/>
              <a:t>sistema endocrino</a:t>
            </a:r>
            <a:r>
              <a:rPr lang="es-ES" dirty="0"/>
              <a:t>, también llamado sistema de </a:t>
            </a:r>
            <a:r>
              <a:rPr lang="es-ES" dirty="0">
                <a:hlinkClick r:id="rId2" tooltip="Glándulas de secreción interna"/>
              </a:rPr>
              <a:t>glándulas de secreción interna</a:t>
            </a:r>
            <a:r>
              <a:rPr lang="es-ES" dirty="0"/>
              <a:t>, es el conjunto de </a:t>
            </a:r>
            <a:r>
              <a:rPr lang="es-ES" dirty="0">
                <a:hlinkClick r:id="rId3" tooltip="Órgano (biología)"/>
              </a:rPr>
              <a:t>órganos</a:t>
            </a:r>
            <a:r>
              <a:rPr lang="es-ES" dirty="0"/>
              <a:t> y </a:t>
            </a:r>
            <a:r>
              <a:rPr lang="es-ES" dirty="0">
                <a:hlinkClick r:id="rId4" tooltip="Tejido (biología)"/>
              </a:rPr>
              <a:t>tejidos</a:t>
            </a:r>
            <a:r>
              <a:rPr lang="es-ES" dirty="0"/>
              <a:t> del organismo, que </a:t>
            </a:r>
            <a:r>
              <a:rPr lang="es-ES" dirty="0" smtClean="0"/>
              <a:t>secretan </a:t>
            </a:r>
            <a:r>
              <a:rPr lang="es-ES" dirty="0"/>
              <a:t>un tipo de sustancias llamadas </a:t>
            </a:r>
            <a:r>
              <a:rPr lang="es-ES" dirty="0">
                <a:hlinkClick r:id="rId5" tooltip="Hormona"/>
              </a:rPr>
              <a:t>hormonas</a:t>
            </a:r>
            <a:r>
              <a:rPr lang="es-ES" dirty="0"/>
              <a:t>, que son liberadas al torrente sanguíneo y regulan algunas de las funciones del </a:t>
            </a:r>
            <a:r>
              <a:rPr lang="es-ES" dirty="0" smtClean="0"/>
              <a:t>cuerpo.</a:t>
            </a:r>
            <a:endParaRPr lang="es-ES" baseline="30000" dirty="0"/>
          </a:p>
          <a:p>
            <a:r>
              <a:rPr lang="es-ES" dirty="0" smtClean="0"/>
              <a:t>Es </a:t>
            </a:r>
            <a:r>
              <a:rPr lang="es-ES" dirty="0"/>
              <a:t>un sistema de señales que guarda algunas similitudes con el </a:t>
            </a:r>
            <a:r>
              <a:rPr lang="es-ES" dirty="0">
                <a:hlinkClick r:id="rId6" tooltip="Sistema nervioso"/>
              </a:rPr>
              <a:t>sistema nervioso</a:t>
            </a:r>
            <a:r>
              <a:rPr lang="es-ES" dirty="0"/>
              <a:t>, pero en lugar de utilizar impulsos eléctricos a distancia, funciona exclusivamente por medio de sustancias (señales químicas) que se liberan a la sangre.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252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glándulas 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577508"/>
              </p:ext>
            </p:extLst>
          </p:nvPr>
        </p:nvGraphicFramePr>
        <p:xfrm>
          <a:off x="457200" y="1600200"/>
          <a:ext cx="8229600" cy="463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712"/>
                <a:gridCol w="4906888"/>
              </a:tblGrid>
              <a:tr h="115927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Ejemplos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Funciones </a:t>
                      </a:r>
                      <a:endParaRPr lang="es-ES" dirty="0"/>
                    </a:p>
                  </a:txBody>
                  <a:tcPr/>
                </a:tc>
              </a:tr>
              <a:tr h="115927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5927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15927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11560" y="29969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Glándulas endocrinas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749017" y="42930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Glándulas exocrinas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749016" y="5445224"/>
            <a:ext cx="324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Ciertos tejidos no glandulares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851920" y="306896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Producción exclusivas de hormonas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873624" y="4016097"/>
            <a:ext cx="45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Producen hormonas y también otros tipos de secreciones.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873624" y="5306724"/>
            <a:ext cx="45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Como el tejido de sistema nervioso autónomo, que produce sustancias parecidas a hormonas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950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Hormonas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La</a:t>
            </a:r>
            <a:r>
              <a:rPr lang="es-ES" dirty="0"/>
              <a:t> </a:t>
            </a:r>
            <a:r>
              <a:rPr lang="es-ES" b="1" dirty="0" smtClean="0"/>
              <a:t>hormona</a:t>
            </a:r>
            <a:r>
              <a:rPr lang="es-ES" dirty="0"/>
              <a:t> </a:t>
            </a:r>
            <a:r>
              <a:rPr lang="es-ES" dirty="0" smtClean="0"/>
              <a:t>es una sustancia química glandular,  secretadas </a:t>
            </a:r>
            <a:r>
              <a:rPr lang="es-ES" dirty="0"/>
              <a:t>por células especializadas, localizadas en glándulas endocrinas (carentes de conductos), o también por células epiteliales e intersticiales cuyo fin es el de influir en la función de otras células</a:t>
            </a:r>
            <a:r>
              <a:rPr lang="es-ES" dirty="0" smtClean="0"/>
              <a:t>.</a:t>
            </a:r>
          </a:p>
          <a:p>
            <a:r>
              <a:rPr lang="es-ES" dirty="0" smtClean="0"/>
              <a:t>Son sustancias altamente eficaces, porque en pequeñas cantidades, producen un efecto decisivo en el organismo.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170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¿Cómo actúa el sistema endocrino?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El sistema endocrino actúa como una red de </a:t>
            </a:r>
            <a:r>
              <a:rPr lang="es-ES" dirty="0" smtClean="0">
                <a:hlinkClick r:id="rId2" tooltip="Comunicación celular"/>
              </a:rPr>
              <a:t>comunicación celular</a:t>
            </a:r>
            <a:r>
              <a:rPr lang="es-ES" dirty="0" smtClean="0"/>
              <a:t> que responde a los estímulos liberando hormonas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5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Importancia de las hormonas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Las hormonas regulan muchas funciones en el organismo, incluyendo entre otras: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la </a:t>
            </a:r>
            <a:r>
              <a:rPr lang="es-ES" dirty="0" err="1" smtClean="0"/>
              <a:t>la</a:t>
            </a:r>
            <a:r>
              <a:rPr lang="es-ES" dirty="0" smtClean="0"/>
              <a:t> velocidad de crecimiento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la función de los tejidos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el metabolismo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el desarrollo y funcionamiento de los órganos sexuales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algunos aspectos de la conducta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307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hormonas 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647419"/>
              </p:ext>
            </p:extLst>
          </p:nvPr>
        </p:nvGraphicFramePr>
        <p:xfrm>
          <a:off x="755576" y="1988840"/>
          <a:ext cx="8229600" cy="4363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04055">
                <a:tc>
                  <a:txBody>
                    <a:bodyPr/>
                    <a:lstStyle/>
                    <a:p>
                      <a:r>
                        <a:rPr lang="es-ES" dirty="0" smtClean="0"/>
                        <a:t>Tipos de hormonas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Descripción </a:t>
                      </a:r>
                      <a:endParaRPr lang="es-ES" dirty="0"/>
                    </a:p>
                  </a:txBody>
                  <a:tcPr/>
                </a:tc>
              </a:tr>
              <a:tr h="953904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7834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27584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80525" y="27089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Esteroridales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880525" y="37170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Proteicas  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003715" y="49411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Aminas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42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Sistema endocrino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5790"/>
            <a:ext cx="6096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4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394119"/>
              </p:ext>
            </p:extLst>
          </p:nvPr>
        </p:nvGraphicFramePr>
        <p:xfrm>
          <a:off x="107504" y="428506"/>
          <a:ext cx="8784976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614"/>
                <a:gridCol w="1383615"/>
                <a:gridCol w="1383615"/>
                <a:gridCol w="1825089"/>
                <a:gridCol w="26550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Glándulas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Descripción localización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Función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Hormonas que producen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Funciones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las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hormonas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/>
                    </a:p>
                  </a:txBody>
                  <a:tcPr/>
                </a:tc>
              </a:tr>
              <a:tr h="148336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92628" y="1231045"/>
            <a:ext cx="111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Hipófisis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38264" y="234539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Triodes 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13250" y="34290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Paratiroides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07637" y="418926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Páncreas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41242" y="52157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Suprarenales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835696" y="47258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Médula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846717" y="546725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Corteza</a:t>
            </a:r>
            <a:r>
              <a:rPr lang="en-US" dirty="0" smtClean="0"/>
              <a:t> 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418146" y="104637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Oxitocina 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442487" y="140722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Vasopresina</a:t>
            </a:r>
            <a:r>
              <a:rPr lang="en-US" dirty="0" smtClean="0"/>
              <a:t> 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442487" y="1791400"/>
            <a:ext cx="118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Tiroidea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442487" y="2160732"/>
            <a:ext cx="118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Tiroxina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442487" y="2527271"/>
            <a:ext cx="171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Triyodotiroxina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442487" y="2896603"/>
            <a:ext cx="164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Calcitonina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442487" y="3265935"/>
            <a:ext cx="1641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Paratirpidea</a:t>
            </a:r>
            <a:r>
              <a:rPr lang="en-US" dirty="0" smtClean="0"/>
              <a:t> o </a:t>
            </a:r>
            <a:r>
              <a:rPr lang="en-US" dirty="0" err="1" smtClean="0"/>
              <a:t>parathormona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442487" y="3933056"/>
            <a:ext cx="156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Insulina</a:t>
            </a:r>
            <a:r>
              <a:rPr lang="en-US" dirty="0" smtClean="0"/>
              <a:t> 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442487" y="4302388"/>
            <a:ext cx="118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Glucagón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341726" y="4586644"/>
            <a:ext cx="1815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Adrenalina</a:t>
            </a:r>
            <a:r>
              <a:rPr lang="en-US" dirty="0"/>
              <a:t> </a:t>
            </a:r>
            <a:r>
              <a:rPr lang="en-US" dirty="0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noradrenalina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499992" y="5293177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dirty="0" err="1"/>
              <a:t>Corticosterona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endParaRPr lang="es-ES" b="0" i="0" u="none" strike="noStrike" dirty="0" smtClean="0">
              <a:effectLst/>
              <a:latin typeface="Arial"/>
            </a:endParaRPr>
          </a:p>
          <a:p>
            <a:pPr fontAlgn="t"/>
            <a:r>
              <a:rPr lang="en-US" dirty="0">
                <a:solidFill>
                  <a:srgbClr val="000000"/>
                </a:solidFill>
              </a:rPr>
              <a:t>Cortisol </a:t>
            </a:r>
            <a:endParaRPr lang="es-ES" b="0" i="0" u="none" strike="noStrike" dirty="0" smtClean="0">
              <a:effectLst/>
              <a:latin typeface="Arial"/>
            </a:endParaRPr>
          </a:p>
          <a:p>
            <a:pPr fontAlgn="t"/>
            <a:r>
              <a:rPr lang="en-US" dirty="0" err="1">
                <a:solidFill>
                  <a:srgbClr val="000000"/>
                </a:solidFill>
              </a:rPr>
              <a:t>Aldosterona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s-ES" b="0" i="0" u="none" strike="noStrike" dirty="0" smtClean="0">
              <a:effectLst/>
              <a:latin typeface="Arial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0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159</Words>
  <Application>Microsoft Office PowerPoint</Application>
  <PresentationFormat>Presentación en pantalla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Sistema endocrino </vt:lpstr>
      <vt:lpstr>Sistema endocrino</vt:lpstr>
      <vt:lpstr>Tipos de glándulas </vt:lpstr>
      <vt:lpstr>Hormonas</vt:lpstr>
      <vt:lpstr>¿Cómo actúa el sistema endocrino?</vt:lpstr>
      <vt:lpstr>Importancia de las hormonas</vt:lpstr>
      <vt:lpstr>Tipos de hormonas </vt:lpstr>
      <vt:lpstr>Sistema endocrino</vt:lpstr>
      <vt:lpstr>Presentación de PowerPoint</vt:lpstr>
      <vt:lpstr>Glándulas endocrinas</vt:lpstr>
      <vt:lpstr>Presentación de PowerPoint</vt:lpstr>
      <vt:lpstr>Tiroides y paratiroides</vt:lpstr>
      <vt:lpstr>Póncreas </vt:lpstr>
      <vt:lpstr>Gándulas suprarenales</vt:lpstr>
      <vt:lpstr>Aplicación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endocrino</dc:title>
  <dc:creator>Dagoberto Villegas</dc:creator>
  <cp:lastModifiedBy>Dagoberto Villegas</cp:lastModifiedBy>
  <cp:revision>12</cp:revision>
  <dcterms:created xsi:type="dcterms:W3CDTF">2019-04-13T12:28:18Z</dcterms:created>
  <dcterms:modified xsi:type="dcterms:W3CDTF">2019-04-13T14:37:00Z</dcterms:modified>
</cp:coreProperties>
</file>